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  <p:sldMasterId id="2147483657" r:id="rId2"/>
    <p:sldMasterId id="2147483653" r:id="rId3"/>
  </p:sldMasterIdLst>
  <p:notesMasterIdLst>
    <p:notesMasterId r:id="rId5"/>
  </p:notesMasterIdLst>
  <p:handoutMasterIdLst>
    <p:handoutMasterId r:id="rId6"/>
  </p:handoutMasterIdLst>
  <p:sldIdLst>
    <p:sldId id="256" r:id="rId4"/>
  </p:sldIdLst>
  <p:sldSz cx="40233600" cy="40233600"/>
  <p:notesSz cx="6858000" cy="9144000"/>
  <p:defaultTextStyle>
    <a:defPPr>
      <a:defRPr lang="en-US"/>
    </a:defPPr>
    <a:lvl1pPr marL="0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1pPr>
    <a:lvl2pPr marL="2011434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2pPr>
    <a:lvl3pPr marL="4022866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3pPr>
    <a:lvl4pPr marL="6034300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4pPr>
    <a:lvl5pPr marL="8045732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5pPr>
    <a:lvl6pPr marL="10057166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6pPr>
    <a:lvl7pPr marL="12068600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7pPr>
    <a:lvl8pPr marL="14080032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8pPr>
    <a:lvl9pPr marL="16091466" algn="l" defTabSz="4022866" rtl="0" eaLnBrk="1" latinLnBrk="0" hangingPunct="1">
      <a:defRPr sz="7883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4055" userDrawn="1">
          <p15:clr>
            <a:srgbClr val="A4A3A4"/>
          </p15:clr>
        </p15:guide>
        <p15:guide id="2" orient="horz" pos="352" userDrawn="1">
          <p15:clr>
            <a:srgbClr val="A4A3A4"/>
          </p15:clr>
        </p15:guide>
        <p15:guide id="3" orient="horz" pos="24640" userDrawn="1">
          <p15:clr>
            <a:srgbClr val="A4A3A4"/>
          </p15:clr>
        </p15:guide>
        <p15:guide id="4" orient="horz" userDrawn="1">
          <p15:clr>
            <a:srgbClr val="A4A3A4"/>
          </p15:clr>
        </p15:guide>
        <p15:guide id="5" pos="533" userDrawn="1">
          <p15:clr>
            <a:srgbClr val="A4A3A4"/>
          </p15:clr>
        </p15:guide>
        <p15:guide id="6" pos="24879" userDrawn="1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A.KOTOULAS" initials="AK" lastIdx="2" clrIdx="0"/>
  <p:cmAuthor id="1" name="A.KOTOULAS" initials="HELP" lastIdx="1" clrIdx="1"/>
  <p:cmAuthor id="2" name="A.KOTOULAS" initials="HELP - " lastIdx="1" clrIdx="2"/>
  <p:cmAuthor id="3" name="PosterPresentations.com - 510.649.3001" initials="HELP - " lastIdx="1" clrIdx="3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80"/>
    <a:srgbClr val="F3F5FA"/>
    <a:srgbClr val="CDD2DE"/>
    <a:srgbClr val="E3E9E5"/>
    <a:srgbClr val="EAEAEA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10659" autoAdjust="0"/>
    <p:restoredTop sz="95469" autoAdjust="0"/>
  </p:normalViewPr>
  <p:slideViewPr>
    <p:cSldViewPr snapToGrid="0" snapToObjects="1" showGuides="1">
      <p:cViewPr>
        <p:scale>
          <a:sx n="23" d="100"/>
          <a:sy n="23" d="100"/>
        </p:scale>
        <p:origin x="-2104" y="1104"/>
      </p:cViewPr>
      <p:guideLst>
        <p:guide orient="horz" pos="4055"/>
        <p:guide orient="horz" pos="352"/>
        <p:guide orient="horz" pos="24640"/>
        <p:guide orient="horz"/>
        <p:guide pos="533"/>
        <p:guide pos="24879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 snapToObjects="1" showGuides="1">
      <p:cViewPr varScale="1">
        <p:scale>
          <a:sx n="83" d="100"/>
          <a:sy n="83" d="100"/>
        </p:scale>
        <p:origin x="-2730" y="-84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interSettings" Target="printerSettings/printerSettings1.bin"/><Relationship Id="rId8" Type="http://schemas.openxmlformats.org/officeDocument/2006/relationships/commentAuthors" Target="commentAuthors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158C5BC-9A70-462C-B28D-9600239EAC64}" type="datetimeFigureOut">
              <a:rPr lang="en-US" smtClean="0"/>
              <a:pPr/>
              <a:t>3/17/17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C131B7-05CA-4AEE-9267-6D0ED4DC84F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8654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jpg>
</file>

<file path=ppt/media/image3.jp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6CC2317-6751-4CD4-9995-8782DD78E936}" type="datetimeFigureOut">
              <a:rPr lang="en-US" smtClean="0"/>
              <a:pPr/>
              <a:t>3/17/17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714500" y="685800"/>
            <a:ext cx="3429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6A1A87D-CAF7-4BDC-A0D3-C0DBEDE8161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9151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1pPr>
    <a:lvl2pPr marL="2011434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2pPr>
    <a:lvl3pPr marL="4022866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3pPr>
    <a:lvl4pPr marL="6034300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4pPr>
    <a:lvl5pPr marL="8045732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5pPr>
    <a:lvl6pPr marL="10057166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6pPr>
    <a:lvl7pPr marL="12068600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7pPr>
    <a:lvl8pPr marL="14080032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8pPr>
    <a:lvl9pPr marL="16091466" algn="l" defTabSz="4022866" rtl="0" eaLnBrk="1" latinLnBrk="0" hangingPunct="1">
      <a:defRPr sz="531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6A1A87D-CAF7-4BDC-A0D3-C0DBEDE81619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2284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tandard 4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18990" y="6656069"/>
            <a:ext cx="18920871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18990" y="5902692"/>
            <a:ext cx="18905936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edit) INTRODUCTION or ABSTRACT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918990" y="16837638"/>
            <a:ext cx="18910555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edit)  OBJECTIVES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0433520" y="5905974"/>
            <a:ext cx="18910562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edit)  CONCLUSIONS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20433520" y="6659351"/>
            <a:ext cx="18910562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20433521" y="16862141"/>
            <a:ext cx="18905366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edit)  REFERENCES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0433520" y="17615515"/>
            <a:ext cx="18912615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20433521" y="30856006"/>
            <a:ext cx="18895902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edit)  ACKNOWLEDGEMENTS or  CONTACT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0433521" y="31628179"/>
            <a:ext cx="18905366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60" name="Text Placeholder 3"/>
          <p:cNvSpPr>
            <a:spLocks noGrp="1"/>
          </p:cNvSpPr>
          <p:nvPr>
            <p:ph type="body" sz="quarter" idx="96" hasCustomPrompt="1"/>
          </p:nvPr>
        </p:nvSpPr>
        <p:spPr>
          <a:xfrm>
            <a:off x="918990" y="17643858"/>
            <a:ext cx="18922504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15" name="Text Placeholder 76"/>
          <p:cNvSpPr>
            <a:spLocks noGrp="1"/>
          </p:cNvSpPr>
          <p:nvPr>
            <p:ph type="body" sz="quarter" idx="150" hasCustomPrompt="1"/>
          </p:nvPr>
        </p:nvSpPr>
        <p:spPr>
          <a:xfrm>
            <a:off x="5343525" y="4310759"/>
            <a:ext cx="29546550" cy="11734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5500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16" name="Text Placeholder 76"/>
          <p:cNvSpPr>
            <a:spLocks noGrp="1"/>
          </p:cNvSpPr>
          <p:nvPr>
            <p:ph type="body" sz="quarter" idx="151" hasCustomPrompt="1"/>
          </p:nvPr>
        </p:nvSpPr>
        <p:spPr>
          <a:xfrm>
            <a:off x="5343525" y="3055364"/>
            <a:ext cx="29546550" cy="1697355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8067" b="1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authors</a:t>
            </a:r>
            <a:endParaRPr lang="en-US" dirty="0"/>
          </a:p>
        </p:txBody>
      </p:sp>
      <p:sp>
        <p:nvSpPr>
          <p:cNvPr id="17" name="Text Placeholder 76"/>
          <p:cNvSpPr>
            <a:spLocks noGrp="1"/>
          </p:cNvSpPr>
          <p:nvPr>
            <p:ph type="body" sz="quarter" idx="153" hasCustomPrompt="1"/>
          </p:nvPr>
        </p:nvSpPr>
        <p:spPr>
          <a:xfrm>
            <a:off x="5343525" y="401716"/>
            <a:ext cx="29546550" cy="2077738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12700" b="1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3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896431" y="6486480"/>
            <a:ext cx="12361043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12940" y="5809554"/>
            <a:ext cx="12344534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INTRODUCTION or ABSTRACT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12940" y="21175777"/>
            <a:ext cx="12344534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912940" y="20486496"/>
            <a:ext cx="12344534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OBJECTIVES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3978931" y="25224250"/>
            <a:ext cx="12325352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3978931" y="24557026"/>
            <a:ext cx="12325352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MATERIALS &amp; METHODS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3978931" y="6496182"/>
            <a:ext cx="12332629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3973175" y="5809554"/>
            <a:ext cx="12339845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tabLst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RESULTS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27040114" y="5792234"/>
            <a:ext cx="12350676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CONCLUSIONS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27040114" y="6493224"/>
            <a:ext cx="12350676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27040114" y="20391834"/>
            <a:ext cx="12350676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REFERENCES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27035538" y="21080789"/>
            <a:ext cx="12355254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27040114" y="30797686"/>
            <a:ext cx="12350676" cy="70666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392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ACKNOWLEDGEMENTS  or  CONTACT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27040150" y="31498676"/>
            <a:ext cx="12355254" cy="846363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Type in or paste your text here</a:t>
            </a:r>
            <a:endParaRPr lang="en-US" dirty="0"/>
          </a:p>
        </p:txBody>
      </p:sp>
      <p:sp>
        <p:nvSpPr>
          <p:cNvPr id="34" name="Text Placeholder 76"/>
          <p:cNvSpPr>
            <a:spLocks noGrp="1"/>
          </p:cNvSpPr>
          <p:nvPr>
            <p:ph type="body" sz="quarter" idx="150" hasCustomPrompt="1"/>
          </p:nvPr>
        </p:nvSpPr>
        <p:spPr>
          <a:xfrm>
            <a:off x="5343525" y="4310759"/>
            <a:ext cx="29546550" cy="11734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5500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35" name="Text Placeholder 76"/>
          <p:cNvSpPr>
            <a:spLocks noGrp="1"/>
          </p:cNvSpPr>
          <p:nvPr>
            <p:ph type="body" sz="quarter" idx="151" hasCustomPrompt="1"/>
          </p:nvPr>
        </p:nvSpPr>
        <p:spPr>
          <a:xfrm>
            <a:off x="5343525" y="3055364"/>
            <a:ext cx="29546550" cy="1697355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8067" b="1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authors</a:t>
            </a:r>
            <a:endParaRPr lang="en-US" dirty="0"/>
          </a:p>
        </p:txBody>
      </p:sp>
      <p:sp>
        <p:nvSpPr>
          <p:cNvPr id="36" name="Text Placeholder 76"/>
          <p:cNvSpPr>
            <a:spLocks noGrp="1"/>
          </p:cNvSpPr>
          <p:nvPr>
            <p:ph type="body" sz="quarter" idx="153" hasCustomPrompt="1"/>
          </p:nvPr>
        </p:nvSpPr>
        <p:spPr>
          <a:xfrm>
            <a:off x="5343525" y="401716"/>
            <a:ext cx="29546550" cy="2077738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12700" b="1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 center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943141" y="6495753"/>
            <a:ext cx="9218745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1" hasCustomPrompt="1"/>
          </p:nvPr>
        </p:nvSpPr>
        <p:spPr>
          <a:xfrm>
            <a:off x="959781" y="5742376"/>
            <a:ext cx="9211469" cy="748980"/>
          </a:xfrm>
          <a:prstGeom prst="rect">
            <a:avLst/>
          </a:prstGeom>
          <a:noFill/>
        </p:spPr>
        <p:txBody>
          <a:bodyPr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INTRODUCTION or ABSTRACT</a:t>
            </a:r>
            <a:endParaRPr lang="en-US" dirty="0"/>
          </a:p>
        </p:txBody>
      </p:sp>
      <p:sp>
        <p:nvSpPr>
          <p:cNvPr id="19" name="Text Placeholder 3"/>
          <p:cNvSpPr>
            <a:spLocks noGrp="1"/>
          </p:cNvSpPr>
          <p:nvPr>
            <p:ph type="body" sz="quarter" idx="19" hasCustomPrompt="1"/>
          </p:nvPr>
        </p:nvSpPr>
        <p:spPr>
          <a:xfrm>
            <a:off x="941682" y="17439583"/>
            <a:ext cx="9220200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20" name="Text Placeholder 5"/>
          <p:cNvSpPr>
            <a:spLocks noGrp="1"/>
          </p:cNvSpPr>
          <p:nvPr>
            <p:ph type="body" sz="quarter" idx="20" hasCustomPrompt="1"/>
          </p:nvPr>
        </p:nvSpPr>
        <p:spPr>
          <a:xfrm>
            <a:off x="959777" y="16725450"/>
            <a:ext cx="9212924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OBJECTIVES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quarter" idx="21" hasCustomPrompt="1"/>
          </p:nvPr>
        </p:nvSpPr>
        <p:spPr>
          <a:xfrm>
            <a:off x="10621566" y="6486051"/>
            <a:ext cx="18993377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22" name="Text Placeholder 5"/>
          <p:cNvSpPr>
            <a:spLocks noGrp="1"/>
          </p:cNvSpPr>
          <p:nvPr>
            <p:ph type="body" sz="quarter" idx="22" hasCustomPrompt="1"/>
          </p:nvPr>
        </p:nvSpPr>
        <p:spPr>
          <a:xfrm>
            <a:off x="10621567" y="5742376"/>
            <a:ext cx="18993379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tabLst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(header)  MATERIALS &amp; METHODS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quarter" idx="23" hasCustomPrompt="1"/>
          </p:nvPr>
        </p:nvSpPr>
        <p:spPr>
          <a:xfrm>
            <a:off x="10621567" y="25865998"/>
            <a:ext cx="18993379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24" name="Text Placeholder 5"/>
          <p:cNvSpPr>
            <a:spLocks noGrp="1"/>
          </p:cNvSpPr>
          <p:nvPr>
            <p:ph type="body" sz="quarter" idx="24" hasCustomPrompt="1"/>
          </p:nvPr>
        </p:nvSpPr>
        <p:spPr>
          <a:xfrm>
            <a:off x="10621565" y="25112624"/>
            <a:ext cx="18993379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RESULTS</a:t>
            </a:r>
            <a:endParaRPr lang="en-US" dirty="0"/>
          </a:p>
        </p:txBody>
      </p:sp>
      <p:sp>
        <p:nvSpPr>
          <p:cNvPr id="25" name="Text Placeholder 5"/>
          <p:cNvSpPr>
            <a:spLocks noGrp="1"/>
          </p:cNvSpPr>
          <p:nvPr>
            <p:ph type="body" sz="quarter" idx="25" hasCustomPrompt="1"/>
          </p:nvPr>
        </p:nvSpPr>
        <p:spPr>
          <a:xfrm>
            <a:off x="30066721" y="5742376"/>
            <a:ext cx="9209767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CONCLUSIONS</a:t>
            </a:r>
            <a:endParaRPr lang="en-US" dirty="0"/>
          </a:p>
        </p:txBody>
      </p:sp>
      <p:sp>
        <p:nvSpPr>
          <p:cNvPr id="26" name="Text Placeholder 3"/>
          <p:cNvSpPr>
            <a:spLocks noGrp="1"/>
          </p:cNvSpPr>
          <p:nvPr>
            <p:ph type="body" sz="quarter" idx="26" hasCustomPrompt="1"/>
          </p:nvPr>
        </p:nvSpPr>
        <p:spPr>
          <a:xfrm>
            <a:off x="30066721" y="6495753"/>
            <a:ext cx="9209767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27" name="Text Placeholder 5"/>
          <p:cNvSpPr>
            <a:spLocks noGrp="1"/>
          </p:cNvSpPr>
          <p:nvPr>
            <p:ph type="body" sz="quarter" idx="27" hasCustomPrompt="1"/>
          </p:nvPr>
        </p:nvSpPr>
        <p:spPr>
          <a:xfrm>
            <a:off x="30120565" y="16799059"/>
            <a:ext cx="9150706" cy="74898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REFERENCES</a:t>
            </a:r>
            <a:endParaRPr lang="en-US" dirty="0"/>
          </a:p>
        </p:txBody>
      </p:sp>
      <p:sp>
        <p:nvSpPr>
          <p:cNvPr id="28" name="Text Placeholder 3"/>
          <p:cNvSpPr>
            <a:spLocks noGrp="1"/>
          </p:cNvSpPr>
          <p:nvPr>
            <p:ph type="body" sz="quarter" idx="28" hasCustomPrompt="1"/>
          </p:nvPr>
        </p:nvSpPr>
        <p:spPr>
          <a:xfrm>
            <a:off x="30120565" y="17552433"/>
            <a:ext cx="9142923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29" name="Text Placeholder 5"/>
          <p:cNvSpPr>
            <a:spLocks noGrp="1"/>
          </p:cNvSpPr>
          <p:nvPr>
            <p:ph type="body" sz="quarter" idx="29" hasCustomPrompt="1"/>
          </p:nvPr>
        </p:nvSpPr>
        <p:spPr>
          <a:xfrm>
            <a:off x="30066721" y="30728861"/>
            <a:ext cx="9209767" cy="1313300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>
              <a:buNone/>
              <a:defRPr sz="3667" b="1" u="sng" baseline="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(click to add)  ACKNOWLEDGEMENTS or CONTACT</a:t>
            </a:r>
            <a:endParaRPr lang="en-US" dirty="0"/>
          </a:p>
        </p:txBody>
      </p:sp>
      <p:sp>
        <p:nvSpPr>
          <p:cNvPr id="30" name="Text Placeholder 3"/>
          <p:cNvSpPr>
            <a:spLocks noGrp="1"/>
          </p:cNvSpPr>
          <p:nvPr>
            <p:ph type="body" sz="quarter" idx="30" hasCustomPrompt="1"/>
          </p:nvPr>
        </p:nvSpPr>
        <p:spPr>
          <a:xfrm>
            <a:off x="30049108" y="32040652"/>
            <a:ext cx="9214379" cy="856687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>
              <a:buNone/>
              <a:defRPr sz="25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1362056" indent="-523867">
              <a:defRPr sz="2292">
                <a:latin typeface="Trebuchet MS" pitchFamily="34" charset="0"/>
              </a:defRPr>
            </a:lvl2pPr>
            <a:lvl3pPr marL="1885924" indent="-523867">
              <a:defRPr sz="2292">
                <a:latin typeface="Trebuchet MS" pitchFamily="34" charset="0"/>
              </a:defRPr>
            </a:lvl3pPr>
            <a:lvl4pPr marL="2462179" indent="-576255">
              <a:defRPr sz="2292">
                <a:latin typeface="Trebuchet MS" pitchFamily="34" charset="0"/>
              </a:defRPr>
            </a:lvl4pPr>
            <a:lvl5pPr marL="2881273" indent="-419094">
              <a:defRPr sz="2292">
                <a:latin typeface="Trebuchet MS" pitchFamily="34" charset="0"/>
              </a:defRPr>
            </a:lvl5pPr>
          </a:lstStyle>
          <a:p>
            <a:pPr lvl="0"/>
            <a:r>
              <a:rPr lang="en-US" dirty="0" smtClean="0"/>
              <a:t>Enter your text here</a:t>
            </a:r>
            <a:endParaRPr lang="en-US" dirty="0"/>
          </a:p>
        </p:txBody>
      </p:sp>
      <p:sp>
        <p:nvSpPr>
          <p:cNvPr id="37" name="Text Placeholder 76"/>
          <p:cNvSpPr>
            <a:spLocks noGrp="1"/>
          </p:cNvSpPr>
          <p:nvPr>
            <p:ph type="body" sz="quarter" idx="150" hasCustomPrompt="1"/>
          </p:nvPr>
        </p:nvSpPr>
        <p:spPr>
          <a:xfrm>
            <a:off x="5343525" y="4310759"/>
            <a:ext cx="29546550" cy="117348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FontTx/>
              <a:buNone/>
              <a:defRPr sz="5500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38" name="Text Placeholder 76"/>
          <p:cNvSpPr>
            <a:spLocks noGrp="1"/>
          </p:cNvSpPr>
          <p:nvPr>
            <p:ph type="body" sz="quarter" idx="151" hasCustomPrompt="1"/>
          </p:nvPr>
        </p:nvSpPr>
        <p:spPr>
          <a:xfrm>
            <a:off x="5343525" y="3055364"/>
            <a:ext cx="29546550" cy="1697355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8067" b="1">
                <a:solidFill>
                  <a:schemeClr val="tx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authors</a:t>
            </a:r>
            <a:endParaRPr lang="en-US" dirty="0"/>
          </a:p>
        </p:txBody>
      </p:sp>
      <p:sp>
        <p:nvSpPr>
          <p:cNvPr id="39" name="Text Placeholder 76"/>
          <p:cNvSpPr>
            <a:spLocks noGrp="1"/>
          </p:cNvSpPr>
          <p:nvPr>
            <p:ph type="body" sz="quarter" idx="153" hasCustomPrompt="1"/>
          </p:nvPr>
        </p:nvSpPr>
        <p:spPr>
          <a:xfrm>
            <a:off x="5343525" y="401716"/>
            <a:ext cx="29546550" cy="2077738"/>
          </a:xfrm>
          <a:prstGeom prst="rect">
            <a:avLst/>
          </a:prstGeom>
        </p:spPr>
        <p:txBody>
          <a:bodyPr anchor="t" anchorCtr="1">
            <a:normAutofit/>
          </a:bodyPr>
          <a:lstStyle>
            <a:lvl1pPr marL="0" indent="0" algn="ctr">
              <a:buFontTx/>
              <a:buNone/>
              <a:defRPr sz="12700" b="1">
                <a:solidFill>
                  <a:schemeClr val="bg1"/>
                </a:solidFill>
                <a:latin typeface="+mj-lt"/>
              </a:defRPr>
            </a:lvl1pPr>
            <a:lvl2pPr>
              <a:buFontTx/>
              <a:buNone/>
              <a:defRPr sz="6600"/>
            </a:lvl2pPr>
            <a:lvl3pPr>
              <a:buFontTx/>
              <a:buNone/>
              <a:defRPr sz="6600"/>
            </a:lvl3pPr>
            <a:lvl4pPr>
              <a:buFontTx/>
              <a:buNone/>
              <a:defRPr sz="6600"/>
            </a:lvl4pPr>
            <a:lvl5pPr>
              <a:buFontTx/>
              <a:buNone/>
              <a:defRPr sz="6600"/>
            </a:lvl5pPr>
          </a:lstStyle>
          <a:p>
            <a:pPr lvl="0"/>
            <a:r>
              <a:rPr lang="en-US" dirty="0" smtClean="0"/>
              <a:t>Click here to add title</a:t>
            </a:r>
            <a:endParaRPr lang="en-US" dirty="0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ounded Rectangle 39"/>
          <p:cNvSpPr/>
          <p:nvPr userDrawn="1"/>
        </p:nvSpPr>
        <p:spPr>
          <a:xfrm>
            <a:off x="922338" y="5854700"/>
            <a:ext cx="18915062" cy="32364441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 userDrawn="1"/>
        </p:nvSpPr>
        <p:spPr>
          <a:xfrm>
            <a:off x="20428815" y="5854700"/>
            <a:ext cx="18915062" cy="32364441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023305" rtl="0" eaLnBrk="1" latinLnBrk="0" hangingPunct="1">
        <a:spcBef>
          <a:spcPct val="0"/>
        </a:spcBef>
        <a:buNone/>
        <a:defRPr sz="8067" kern="1200">
          <a:solidFill>
            <a:schemeClr val="bg1"/>
          </a:solidFill>
          <a:latin typeface="Trebuchet MS" pitchFamily="34" charset="0"/>
          <a:ea typeface="+mj-ea"/>
          <a:cs typeface="+mj-cs"/>
        </a:defRPr>
      </a:lvl1pPr>
    </p:titleStyle>
    <p:bodyStyle>
      <a:lvl1pPr marL="1508740" indent="-1508740" algn="l" defTabSz="4023305" rtl="0" eaLnBrk="1" latinLnBrk="0" hangingPunct="1">
        <a:spcBef>
          <a:spcPct val="20000"/>
        </a:spcBef>
        <a:buFont typeface="Arial" pitchFamily="34" charset="0"/>
        <a:buChar char="•"/>
        <a:defRPr sz="14117" kern="1200">
          <a:solidFill>
            <a:schemeClr val="tx1"/>
          </a:solidFill>
          <a:latin typeface="+mn-lt"/>
          <a:ea typeface="+mn-ea"/>
          <a:cs typeface="+mn-cs"/>
        </a:defRPr>
      </a:lvl1pPr>
      <a:lvl2pPr marL="3268936" indent="-1257282" algn="l" defTabSz="4023305" rtl="0" eaLnBrk="1" latinLnBrk="0" hangingPunct="1">
        <a:spcBef>
          <a:spcPct val="20000"/>
        </a:spcBef>
        <a:buFont typeface="Arial" pitchFamily="34" charset="0"/>
        <a:buChar char="–"/>
        <a:defRPr sz="12375" kern="1200">
          <a:solidFill>
            <a:schemeClr val="tx1"/>
          </a:solidFill>
          <a:latin typeface="+mn-lt"/>
          <a:ea typeface="+mn-ea"/>
          <a:cs typeface="+mn-cs"/>
        </a:defRPr>
      </a:lvl2pPr>
      <a:lvl3pPr marL="5029132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10634" kern="1200">
          <a:solidFill>
            <a:schemeClr val="tx1"/>
          </a:solidFill>
          <a:latin typeface="+mn-lt"/>
          <a:ea typeface="+mn-ea"/>
          <a:cs typeface="+mn-cs"/>
        </a:defRPr>
      </a:lvl3pPr>
      <a:lvl4pPr marL="7040785" indent="-1005827" algn="l" defTabSz="4023305" rtl="0" eaLnBrk="1" latinLnBrk="0" hangingPunct="1">
        <a:spcBef>
          <a:spcPct val="20000"/>
        </a:spcBef>
        <a:buFont typeface="Arial" pitchFamily="34" charset="0"/>
        <a:buChar char="–"/>
        <a:defRPr sz="8800" kern="1200">
          <a:solidFill>
            <a:schemeClr val="tx1"/>
          </a:solidFill>
          <a:latin typeface="+mn-lt"/>
          <a:ea typeface="+mn-ea"/>
          <a:cs typeface="+mn-cs"/>
        </a:defRPr>
      </a:lvl4pPr>
      <a:lvl5pPr marL="9052436" indent="-1005827" algn="l" defTabSz="4023305" rtl="0" eaLnBrk="1" latinLnBrk="0" hangingPunct="1">
        <a:spcBef>
          <a:spcPct val="20000"/>
        </a:spcBef>
        <a:buFont typeface="Arial" pitchFamily="34" charset="0"/>
        <a:buChar char="»"/>
        <a:defRPr sz="8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090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741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394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047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1pPr>
      <a:lvl2pPr marL="201165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2pPr>
      <a:lvl3pPr marL="4023305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3pPr>
      <a:lvl4pPr marL="603495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4pPr>
      <a:lvl5pPr marL="804661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5pPr>
      <a:lvl6pPr marL="1005826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6pPr>
      <a:lvl7pPr marL="12069917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7pPr>
      <a:lvl8pPr marL="1408156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8pPr>
      <a:lvl9pPr marL="16093221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orient="horz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Rounded Rectangle 41"/>
          <p:cNvSpPr/>
          <p:nvPr userDrawn="1"/>
        </p:nvSpPr>
        <p:spPr>
          <a:xfrm>
            <a:off x="922338" y="5740400"/>
            <a:ext cx="12354310" cy="32689800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ounded Rectangle 43"/>
          <p:cNvSpPr/>
          <p:nvPr userDrawn="1"/>
        </p:nvSpPr>
        <p:spPr>
          <a:xfrm>
            <a:off x="13972794" y="5740400"/>
            <a:ext cx="12354310" cy="32689800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ounded Rectangle 44"/>
          <p:cNvSpPr/>
          <p:nvPr userDrawn="1"/>
        </p:nvSpPr>
        <p:spPr>
          <a:xfrm>
            <a:off x="27023250" y="5740400"/>
            <a:ext cx="12354310" cy="32689800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8" r:id="rId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023305" rtl="0" eaLnBrk="1" latinLnBrk="0" hangingPunct="1">
        <a:spcBef>
          <a:spcPct val="0"/>
        </a:spcBef>
        <a:buNone/>
        <a:defRPr sz="8067" kern="1200">
          <a:solidFill>
            <a:schemeClr val="bg1"/>
          </a:solidFill>
          <a:latin typeface="Trebuchet MS" pitchFamily="34" charset="0"/>
          <a:ea typeface="+mj-ea"/>
          <a:cs typeface="+mj-cs"/>
        </a:defRPr>
      </a:lvl1pPr>
    </p:titleStyle>
    <p:bodyStyle>
      <a:lvl1pPr marL="1508740" indent="-1508740" algn="l" defTabSz="4023305" rtl="0" eaLnBrk="1" latinLnBrk="0" hangingPunct="1">
        <a:spcBef>
          <a:spcPct val="20000"/>
        </a:spcBef>
        <a:buFont typeface="Arial" pitchFamily="34" charset="0"/>
        <a:buChar char="•"/>
        <a:defRPr sz="14117" kern="1200">
          <a:solidFill>
            <a:schemeClr val="tx1"/>
          </a:solidFill>
          <a:latin typeface="+mn-lt"/>
          <a:ea typeface="+mn-ea"/>
          <a:cs typeface="+mn-cs"/>
        </a:defRPr>
      </a:lvl1pPr>
      <a:lvl2pPr marL="3268936" indent="-1257282" algn="l" defTabSz="4023305" rtl="0" eaLnBrk="1" latinLnBrk="0" hangingPunct="1">
        <a:spcBef>
          <a:spcPct val="20000"/>
        </a:spcBef>
        <a:buFont typeface="Arial" pitchFamily="34" charset="0"/>
        <a:buChar char="–"/>
        <a:defRPr sz="12375" kern="1200">
          <a:solidFill>
            <a:schemeClr val="tx1"/>
          </a:solidFill>
          <a:latin typeface="+mn-lt"/>
          <a:ea typeface="+mn-ea"/>
          <a:cs typeface="+mn-cs"/>
        </a:defRPr>
      </a:lvl2pPr>
      <a:lvl3pPr marL="5029132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10634" kern="1200">
          <a:solidFill>
            <a:schemeClr val="tx1"/>
          </a:solidFill>
          <a:latin typeface="+mn-lt"/>
          <a:ea typeface="+mn-ea"/>
          <a:cs typeface="+mn-cs"/>
        </a:defRPr>
      </a:lvl3pPr>
      <a:lvl4pPr marL="7040785" indent="-1005827" algn="l" defTabSz="4023305" rtl="0" eaLnBrk="1" latinLnBrk="0" hangingPunct="1">
        <a:spcBef>
          <a:spcPct val="20000"/>
        </a:spcBef>
        <a:buFont typeface="Arial" pitchFamily="34" charset="0"/>
        <a:buChar char="–"/>
        <a:defRPr sz="8800" kern="1200">
          <a:solidFill>
            <a:schemeClr val="tx1"/>
          </a:solidFill>
          <a:latin typeface="+mn-lt"/>
          <a:ea typeface="+mn-ea"/>
          <a:cs typeface="+mn-cs"/>
        </a:defRPr>
      </a:lvl4pPr>
      <a:lvl5pPr marL="9052436" indent="-1005827" algn="l" defTabSz="4023305" rtl="0" eaLnBrk="1" latinLnBrk="0" hangingPunct="1">
        <a:spcBef>
          <a:spcPct val="20000"/>
        </a:spcBef>
        <a:buFont typeface="Arial" pitchFamily="34" charset="0"/>
        <a:buChar char="»"/>
        <a:defRPr sz="8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090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741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394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047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1pPr>
      <a:lvl2pPr marL="201165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2pPr>
      <a:lvl3pPr marL="4023305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3pPr>
      <a:lvl4pPr marL="603495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4pPr>
      <a:lvl5pPr marL="804661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5pPr>
      <a:lvl6pPr marL="1005826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6pPr>
      <a:lvl7pPr marL="12069917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7pPr>
      <a:lvl8pPr marL="1408156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8pPr>
      <a:lvl9pPr marL="16093221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Rounded Rectangle 40"/>
          <p:cNvSpPr/>
          <p:nvPr userDrawn="1"/>
        </p:nvSpPr>
        <p:spPr>
          <a:xfrm>
            <a:off x="922338" y="5683250"/>
            <a:ext cx="38360278" cy="32689800"/>
          </a:xfrm>
          <a:prstGeom prst="roundRect">
            <a:avLst>
              <a:gd name="adj" fmla="val 1956"/>
            </a:avLst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ctr" defTabSz="4023305" rtl="0" eaLnBrk="1" latinLnBrk="0" hangingPunct="1">
        <a:spcBef>
          <a:spcPct val="0"/>
        </a:spcBef>
        <a:buNone/>
        <a:defRPr sz="8067" kern="1200">
          <a:solidFill>
            <a:schemeClr val="bg1"/>
          </a:solidFill>
          <a:latin typeface="Trebuchet MS" pitchFamily="34" charset="0"/>
          <a:ea typeface="+mj-ea"/>
          <a:cs typeface="+mj-cs"/>
        </a:defRPr>
      </a:lvl1pPr>
    </p:titleStyle>
    <p:bodyStyle>
      <a:lvl1pPr marL="1508740" indent="-1508740" algn="l" defTabSz="4023305" rtl="0" eaLnBrk="1" latinLnBrk="0" hangingPunct="1">
        <a:spcBef>
          <a:spcPct val="20000"/>
        </a:spcBef>
        <a:buFont typeface="Arial" pitchFamily="34" charset="0"/>
        <a:buChar char="•"/>
        <a:defRPr sz="14117" kern="1200">
          <a:solidFill>
            <a:schemeClr val="tx1"/>
          </a:solidFill>
          <a:latin typeface="+mn-lt"/>
          <a:ea typeface="+mn-ea"/>
          <a:cs typeface="+mn-cs"/>
        </a:defRPr>
      </a:lvl1pPr>
      <a:lvl2pPr marL="3268936" indent="-1257282" algn="l" defTabSz="4023305" rtl="0" eaLnBrk="1" latinLnBrk="0" hangingPunct="1">
        <a:spcBef>
          <a:spcPct val="20000"/>
        </a:spcBef>
        <a:buFont typeface="Arial" pitchFamily="34" charset="0"/>
        <a:buChar char="–"/>
        <a:defRPr sz="12375" kern="1200">
          <a:solidFill>
            <a:schemeClr val="tx1"/>
          </a:solidFill>
          <a:latin typeface="+mn-lt"/>
          <a:ea typeface="+mn-ea"/>
          <a:cs typeface="+mn-cs"/>
        </a:defRPr>
      </a:lvl2pPr>
      <a:lvl3pPr marL="5029132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10634" kern="1200">
          <a:solidFill>
            <a:schemeClr val="tx1"/>
          </a:solidFill>
          <a:latin typeface="+mn-lt"/>
          <a:ea typeface="+mn-ea"/>
          <a:cs typeface="+mn-cs"/>
        </a:defRPr>
      </a:lvl3pPr>
      <a:lvl4pPr marL="7040785" indent="-1005827" algn="l" defTabSz="4023305" rtl="0" eaLnBrk="1" latinLnBrk="0" hangingPunct="1">
        <a:spcBef>
          <a:spcPct val="20000"/>
        </a:spcBef>
        <a:buFont typeface="Arial" pitchFamily="34" charset="0"/>
        <a:buChar char="–"/>
        <a:defRPr sz="8800" kern="1200">
          <a:solidFill>
            <a:schemeClr val="tx1"/>
          </a:solidFill>
          <a:latin typeface="+mn-lt"/>
          <a:ea typeface="+mn-ea"/>
          <a:cs typeface="+mn-cs"/>
        </a:defRPr>
      </a:lvl4pPr>
      <a:lvl5pPr marL="9052436" indent="-1005827" algn="l" defTabSz="4023305" rtl="0" eaLnBrk="1" latinLnBrk="0" hangingPunct="1">
        <a:spcBef>
          <a:spcPct val="20000"/>
        </a:spcBef>
        <a:buFont typeface="Arial" pitchFamily="34" charset="0"/>
        <a:buChar char="»"/>
        <a:defRPr sz="8800" kern="1200">
          <a:solidFill>
            <a:schemeClr val="tx1"/>
          </a:solidFill>
          <a:latin typeface="+mn-lt"/>
          <a:ea typeface="+mn-ea"/>
          <a:cs typeface="+mn-cs"/>
        </a:defRPr>
      </a:lvl5pPr>
      <a:lvl6pPr marL="11064090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6pPr>
      <a:lvl7pPr marL="13075741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7pPr>
      <a:lvl8pPr marL="15087394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8pPr>
      <a:lvl9pPr marL="17099047" indent="-1005827" algn="l" defTabSz="4023305" rtl="0" eaLnBrk="1" latinLnBrk="0" hangingPunct="1">
        <a:spcBef>
          <a:spcPct val="20000"/>
        </a:spcBef>
        <a:buFont typeface="Arial" pitchFamily="34" charset="0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1pPr>
      <a:lvl2pPr marL="201165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2pPr>
      <a:lvl3pPr marL="4023305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3pPr>
      <a:lvl4pPr marL="603495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4pPr>
      <a:lvl5pPr marL="8046610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5pPr>
      <a:lvl6pPr marL="10058263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6pPr>
      <a:lvl7pPr marL="12069917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7pPr>
      <a:lvl8pPr marL="14081568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8pPr>
      <a:lvl9pPr marL="16093221" algn="l" defTabSz="4023305" rtl="0" eaLnBrk="1" latinLnBrk="0" hangingPunct="1">
        <a:defRPr sz="788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jpg"/><Relationship Id="rId5" Type="http://schemas.openxmlformats.org/officeDocument/2006/relationships/image" Target="../media/image3.jp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ext Placeholder 24"/>
          <p:cNvSpPr>
            <a:spLocks noGrp="1"/>
          </p:cNvSpPr>
          <p:nvPr>
            <p:ph type="body" sz="quarter" idx="23"/>
          </p:nvPr>
        </p:nvSpPr>
        <p:spPr>
          <a:xfrm>
            <a:off x="13980391" y="24397602"/>
            <a:ext cx="12332629" cy="5681532"/>
          </a:xfrm>
        </p:spPr>
        <p:txBody>
          <a:bodyPr/>
          <a:lstStyle/>
          <a:p>
            <a:pPr marL="342900" indent="-342900">
              <a:buFont typeface="Arial"/>
              <a:buChar char="•"/>
            </a:pPr>
            <a:endParaRPr lang="en-US" sz="3200" dirty="0" smtClean="0"/>
          </a:p>
          <a:p>
            <a:pPr marL="342900" indent="-342900">
              <a:buFont typeface="Arial"/>
              <a:buChar char="•"/>
            </a:pPr>
            <a:endParaRPr lang="en-US" sz="3200" dirty="0"/>
          </a:p>
          <a:p>
            <a:pPr marL="342900" indent="-342900">
              <a:buFont typeface="Arial"/>
              <a:buChar char="•"/>
            </a:pPr>
            <a:endParaRPr lang="en-US" sz="3200" dirty="0" smtClean="0"/>
          </a:p>
          <a:p>
            <a:pPr marL="342900" indent="-342900">
              <a:buFont typeface="Arial"/>
              <a:buChar char="•"/>
            </a:pPr>
            <a:endParaRPr lang="en-US" sz="3200" dirty="0" smtClean="0"/>
          </a:p>
          <a:p>
            <a:pPr algn="ctr"/>
            <a:r>
              <a:rPr lang="en-US" sz="3200" dirty="0" smtClean="0"/>
              <a:t>PRETTY PLOT HERE </a:t>
            </a:r>
            <a:endParaRPr lang="en-US" sz="3200" dirty="0"/>
          </a:p>
          <a:p>
            <a:pPr marL="342900" indent="-342900">
              <a:buFont typeface="Arial"/>
              <a:buChar char="•"/>
            </a:pPr>
            <a:endParaRPr lang="en-US" sz="3200" dirty="0"/>
          </a:p>
          <a:p>
            <a:endParaRPr lang="en-US" sz="3200" dirty="0"/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0"/>
          </p:nvPr>
        </p:nvSpPr>
        <p:spPr>
          <a:xfrm>
            <a:off x="879922" y="6861554"/>
            <a:ext cx="12361043" cy="7737482"/>
          </a:xfrm>
        </p:spPr>
        <p:txBody>
          <a:bodyPr/>
          <a:lstStyle/>
          <a:p>
            <a:r>
              <a:rPr lang="en-US" sz="3600" dirty="0"/>
              <a:t>The Pacific geoduck (</a:t>
            </a:r>
            <a:r>
              <a:rPr lang="en-US" sz="3600" i="1" dirty="0"/>
              <a:t>Panopea generosa</a:t>
            </a:r>
            <a:r>
              <a:rPr lang="en-US" sz="3600" dirty="0"/>
              <a:t>) is the largest clam native to the Pacific Northwest and is a burgeoning aquaculture species due to growing export demands from Asia. In Washington State, geoduck support important commercial fisheries via farmed and wild populations in Puget Sound. As a sedentary, calcifying bivalve occupying mostly </a:t>
            </a:r>
            <a:r>
              <a:rPr lang="en-US" sz="3600" dirty="0" err="1"/>
              <a:t>subtidal</a:t>
            </a:r>
            <a:r>
              <a:rPr lang="en-US" sz="3600" dirty="0"/>
              <a:t> </a:t>
            </a:r>
            <a:r>
              <a:rPr lang="en-US" sz="3600" dirty="0" smtClean="0"/>
              <a:t>sediment, </a:t>
            </a:r>
            <a:r>
              <a:rPr lang="en-US" sz="3600" dirty="0"/>
              <a:t>geoduck are likely to be impacted by climate stressors, which have already been documented as trending towards warmer, more acidic marine </a:t>
            </a:r>
            <a:r>
              <a:rPr lang="en-US" sz="3600" dirty="0" smtClean="0"/>
              <a:t>conditions. Research into how ocean acidification and warming will impact geoduck clams is at a nascent stage.</a:t>
            </a:r>
          </a:p>
          <a:p>
            <a:endParaRPr lang="en-US" sz="3200" dirty="0"/>
          </a:p>
          <a:p>
            <a:endParaRPr lang="en-US" sz="3200" b="1" dirty="0"/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1"/>
          </p:nvPr>
        </p:nvSpPr>
        <p:spPr>
          <a:xfrm>
            <a:off x="896431" y="6162885"/>
            <a:ext cx="12344534" cy="877155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The animal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9"/>
          </p:nvPr>
        </p:nvSpPr>
        <p:spPr>
          <a:xfrm>
            <a:off x="1546120" y="25667640"/>
            <a:ext cx="11209362" cy="5514848"/>
          </a:xfrm>
        </p:spPr>
        <p:txBody>
          <a:bodyPr/>
          <a:lstStyle/>
          <a:p>
            <a:pPr>
              <a:spcBef>
                <a:spcPts val="1500"/>
              </a:spcBef>
            </a:pPr>
            <a:r>
              <a:rPr lang="en-US" sz="3200" dirty="0" smtClean="0"/>
              <a:t>Examine </a:t>
            </a:r>
            <a:r>
              <a:rPr lang="en-US" sz="3200" dirty="0"/>
              <a:t>how </a:t>
            </a:r>
            <a:r>
              <a:rPr lang="en-US" sz="3200" dirty="0" smtClean="0"/>
              <a:t>environmental </a:t>
            </a:r>
            <a:r>
              <a:rPr lang="en-US" sz="3200" dirty="0"/>
              <a:t>conditions affect the fundamental mechanisms in </a:t>
            </a:r>
            <a:r>
              <a:rPr lang="en-US" sz="3200" i="1" dirty="0"/>
              <a:t>p. generosa </a:t>
            </a:r>
            <a:r>
              <a:rPr lang="en-US" sz="3200" dirty="0"/>
              <a:t>using </a:t>
            </a:r>
            <a:r>
              <a:rPr lang="en-US" sz="3200" i="1" dirty="0"/>
              <a:t>in situ </a:t>
            </a:r>
            <a:r>
              <a:rPr lang="en-US" sz="3200" dirty="0"/>
              <a:t>experimental design and a bottom-up, broad-spectrum protein expression analysis. </a:t>
            </a:r>
            <a:endParaRPr lang="en-US" sz="3200" dirty="0" smtClean="0"/>
          </a:p>
          <a:p>
            <a:pPr>
              <a:spcBef>
                <a:spcPts val="1500"/>
              </a:spcBef>
            </a:pPr>
            <a:r>
              <a:rPr lang="en-US" sz="3200" dirty="0" smtClean="0"/>
              <a:t>Identify </a:t>
            </a:r>
            <a:r>
              <a:rPr lang="en-US" sz="3200" dirty="0"/>
              <a:t>differentially expressed proteins in geoduck exposed to different environments, and quantify variability in expression between genotypes and sites. </a:t>
            </a:r>
            <a:endParaRPr lang="en-US" sz="3200" dirty="0" smtClean="0"/>
          </a:p>
          <a:p>
            <a:pPr>
              <a:spcBef>
                <a:spcPts val="1500"/>
              </a:spcBef>
            </a:pPr>
            <a:r>
              <a:rPr lang="en-US" sz="3200" dirty="0" smtClean="0"/>
              <a:t>Explore </a:t>
            </a:r>
            <a:r>
              <a:rPr lang="en-US" sz="3200" dirty="0"/>
              <a:t>the potential for eelgrass beds to mitigate the impact of ocean acidification on geoduck and other clams found in coastal and estuarine bays in Washington State. </a:t>
            </a:r>
            <a:endParaRPr lang="en-US" sz="3200" dirty="0" smtClean="0"/>
          </a:p>
          <a:p>
            <a:pPr>
              <a:spcBef>
                <a:spcPts val="1500"/>
              </a:spcBef>
            </a:pPr>
            <a:endParaRPr lang="en-US" sz="3200" dirty="0"/>
          </a:p>
          <a:p>
            <a:pPr>
              <a:spcBef>
                <a:spcPts val="1500"/>
              </a:spcBef>
            </a:pPr>
            <a:endParaRPr lang="en-US" sz="3200" dirty="0" smtClean="0"/>
          </a:p>
          <a:p>
            <a:pPr marL="342900" indent="-342900">
              <a:buFont typeface="Arial"/>
              <a:buChar char="•"/>
            </a:pPr>
            <a:endParaRPr lang="en-US" sz="3200" dirty="0"/>
          </a:p>
        </p:txBody>
      </p:sp>
      <p:sp>
        <p:nvSpPr>
          <p:cNvPr id="22" name="Text Placeholder 21"/>
          <p:cNvSpPr>
            <a:spLocks noGrp="1"/>
          </p:cNvSpPr>
          <p:nvPr>
            <p:ph type="body" sz="quarter" idx="20"/>
          </p:nvPr>
        </p:nvSpPr>
        <p:spPr>
          <a:xfrm>
            <a:off x="912940" y="24790486"/>
            <a:ext cx="12344534" cy="659694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The objectives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24"/>
          </p:nvPr>
        </p:nvSpPr>
        <p:spPr>
          <a:xfrm>
            <a:off x="13973175" y="5889965"/>
            <a:ext cx="12339845" cy="877155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The </a:t>
            </a:r>
            <a:r>
              <a:rPr lang="en-US" sz="4500" u="none" dirty="0">
                <a:latin typeface="Times New Roman"/>
                <a:cs typeface="Times New Roman"/>
              </a:rPr>
              <a:t>analysis</a:t>
            </a:r>
          </a:p>
        </p:txBody>
      </p:sp>
      <p:sp>
        <p:nvSpPr>
          <p:cNvPr id="27" name="Text Placeholder 26"/>
          <p:cNvSpPr>
            <a:spLocks noGrp="1"/>
          </p:cNvSpPr>
          <p:nvPr>
            <p:ph type="body" sz="quarter" idx="25"/>
          </p:nvPr>
        </p:nvSpPr>
        <p:spPr>
          <a:xfrm>
            <a:off x="27040114" y="5927863"/>
            <a:ext cx="12350676" cy="877155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The sites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28" name="Text Placeholder 27"/>
          <p:cNvSpPr>
            <a:spLocks noGrp="1"/>
          </p:cNvSpPr>
          <p:nvPr>
            <p:ph type="body" sz="quarter" idx="26"/>
          </p:nvPr>
        </p:nvSpPr>
        <p:spPr>
          <a:xfrm>
            <a:off x="27618074" y="6714100"/>
            <a:ext cx="11518951" cy="5583044"/>
          </a:xfrm>
        </p:spPr>
        <p:txBody>
          <a:bodyPr/>
          <a:lstStyle/>
          <a:p>
            <a:pPr marL="457200" indent="-457200">
              <a:buFont typeface="Arial"/>
              <a:buChar char="•"/>
            </a:pPr>
            <a:r>
              <a:rPr lang="en-US" sz="3200" dirty="0"/>
              <a:t>5 distinct sites throughout western Washington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Each site with 2 treatments locations: eelgrass bed, bare sediment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Each treatment with four replicates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Continuous water quality measurements via Seabird CTD and </a:t>
            </a:r>
            <a:r>
              <a:rPr lang="en-US" sz="3200" dirty="0" err="1"/>
              <a:t>Durafet</a:t>
            </a:r>
            <a:r>
              <a:rPr lang="en-US" sz="3200" dirty="0"/>
              <a:t> pH Probe to collect: pH, temperature, salinity, depth, chlorophyll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Two 30-day trials in June and August 2016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/>
              <a:t>Gill tissue sampled and frozen on-site for protein extraction</a:t>
            </a:r>
          </a:p>
          <a:p>
            <a:endParaRPr lang="en-US" sz="3200" dirty="0"/>
          </a:p>
          <a:p>
            <a:endParaRPr lang="en-US" sz="3200" dirty="0"/>
          </a:p>
        </p:txBody>
      </p:sp>
      <p:sp>
        <p:nvSpPr>
          <p:cNvPr id="31" name="Text Placeholder 30"/>
          <p:cNvSpPr>
            <a:spLocks noGrp="1"/>
          </p:cNvSpPr>
          <p:nvPr>
            <p:ph type="body" sz="quarter" idx="29"/>
          </p:nvPr>
        </p:nvSpPr>
        <p:spPr>
          <a:xfrm>
            <a:off x="27126935" y="31641338"/>
            <a:ext cx="12350676" cy="877155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Thank you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32" name="Text Placeholder 31"/>
          <p:cNvSpPr>
            <a:spLocks noGrp="1"/>
          </p:cNvSpPr>
          <p:nvPr>
            <p:ph type="body" sz="quarter" idx="30"/>
          </p:nvPr>
        </p:nvSpPr>
        <p:spPr>
          <a:xfrm>
            <a:off x="27618075" y="32433245"/>
            <a:ext cx="11090114" cy="5616900"/>
          </a:xfrm>
        </p:spPr>
        <p:txBody>
          <a:bodyPr/>
          <a:lstStyle/>
          <a:p>
            <a:r>
              <a:rPr lang="en-US" dirty="0" smtClean="0"/>
              <a:t>This project is supported by the National Science Foundation Graduate Research Fellowship Program, in collaboration with the Washington Department of Natural Resources, and the [grant funding for supplies </a:t>
            </a:r>
            <a:r>
              <a:rPr lang="en-US" dirty="0" err="1" smtClean="0"/>
              <a:t>etc</a:t>
            </a:r>
            <a:r>
              <a:rPr lang="en-US" dirty="0" smtClean="0"/>
              <a:t>?]? </a:t>
            </a:r>
          </a:p>
          <a:p>
            <a:r>
              <a:rPr lang="en-US" dirty="0" smtClean="0"/>
              <a:t>Special thanks to: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Dr. </a:t>
            </a:r>
            <a:r>
              <a:rPr lang="en-US" dirty="0"/>
              <a:t>Emma Timmins-</a:t>
            </a:r>
            <a:r>
              <a:rPr lang="en-US" dirty="0" err="1"/>
              <a:t>Schiffman</a:t>
            </a:r>
            <a:r>
              <a:rPr lang="en-US" dirty="0"/>
              <a:t>, </a:t>
            </a:r>
            <a:r>
              <a:rPr lang="en-US" dirty="0" smtClean="0"/>
              <a:t>Dr. Brook L. Nunn, and the rest of the </a:t>
            </a:r>
            <a:r>
              <a:rPr lang="en-US" dirty="0" err="1" smtClean="0"/>
              <a:t>MacCoss</a:t>
            </a:r>
            <a:r>
              <a:rPr lang="en-US" dirty="0" smtClean="0"/>
              <a:t> </a:t>
            </a:r>
            <a:r>
              <a:rPr lang="en-US" dirty="0"/>
              <a:t>lab of Biological Mass Spectrometry at the University of Washington Department of Genome </a:t>
            </a:r>
            <a:r>
              <a:rPr lang="en-US" dirty="0" smtClean="0"/>
              <a:t>Sciences.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University of Washington Proteomics Resource </a:t>
            </a:r>
          </a:p>
          <a:p>
            <a:pPr marL="342900" indent="-342900">
              <a:buFont typeface="Arial"/>
              <a:buChar char="•"/>
            </a:pPr>
            <a:r>
              <a:rPr lang="en-US" dirty="0" smtClean="0"/>
              <a:t>Sean (unless he should be a co-author?)</a:t>
            </a:r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pPr marL="342900" indent="-342900">
              <a:buFont typeface="Arial"/>
              <a:buChar char="•"/>
            </a:pPr>
            <a:endParaRPr lang="en-US" dirty="0" smtClean="0"/>
          </a:p>
          <a:p>
            <a:endParaRPr lang="en-US" dirty="0"/>
          </a:p>
        </p:txBody>
      </p:sp>
      <p:sp>
        <p:nvSpPr>
          <p:cNvPr id="33" name="Text Placeholder 32"/>
          <p:cNvSpPr>
            <a:spLocks noGrp="1"/>
          </p:cNvSpPr>
          <p:nvPr>
            <p:ph type="body" sz="quarter" idx="150"/>
          </p:nvPr>
        </p:nvSpPr>
        <p:spPr>
          <a:xfrm>
            <a:off x="5343525" y="3724019"/>
            <a:ext cx="29546550" cy="1173480"/>
          </a:xfrm>
        </p:spPr>
        <p:txBody>
          <a:bodyPr/>
          <a:lstStyle/>
          <a:p>
            <a:r>
              <a:rPr lang="en-US" dirty="0" smtClean="0"/>
              <a:t>1: UW SAFS 2: WA DNR 3: UW Biology 4: UW Genome Sciences</a:t>
            </a:r>
            <a:endParaRPr lang="en-US" dirty="0"/>
          </a:p>
        </p:txBody>
      </p:sp>
      <p:sp>
        <p:nvSpPr>
          <p:cNvPr id="34" name="Text Placeholder 33"/>
          <p:cNvSpPr>
            <a:spLocks noGrp="1"/>
          </p:cNvSpPr>
          <p:nvPr>
            <p:ph type="body" sz="quarter" idx="151"/>
          </p:nvPr>
        </p:nvSpPr>
        <p:spPr>
          <a:xfrm>
            <a:off x="5343525" y="1674895"/>
            <a:ext cx="29546550" cy="1697355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latin typeface="Times New Roman"/>
                <a:cs typeface="Times New Roman"/>
              </a:rPr>
              <a:t>Laura H. Spencer</a:t>
            </a:r>
            <a:r>
              <a:rPr lang="en-US" baseline="30000" dirty="0">
                <a:latin typeface="Times New Roman"/>
                <a:cs typeface="Times New Roman"/>
              </a:rPr>
              <a:t>1</a:t>
            </a:r>
            <a:r>
              <a:rPr lang="en-US" dirty="0">
                <a:latin typeface="Times New Roman"/>
                <a:cs typeface="Times New Roman"/>
              </a:rPr>
              <a:t>, Micah Horwith</a:t>
            </a:r>
            <a:r>
              <a:rPr lang="en-US" baseline="30000" dirty="0">
                <a:latin typeface="Times New Roman"/>
                <a:cs typeface="Times New Roman"/>
              </a:rPr>
              <a:t>2</a:t>
            </a:r>
            <a:r>
              <a:rPr lang="en-US" dirty="0">
                <a:latin typeface="Times New Roman"/>
                <a:cs typeface="Times New Roman"/>
              </a:rPr>
              <a:t>, Alex Lowe</a:t>
            </a:r>
            <a:r>
              <a:rPr lang="en-US" baseline="30000" dirty="0">
                <a:latin typeface="Times New Roman"/>
                <a:cs typeface="Times New Roman"/>
              </a:rPr>
              <a:t>3</a:t>
            </a:r>
            <a:r>
              <a:rPr lang="en-US" dirty="0">
                <a:latin typeface="Times New Roman"/>
                <a:cs typeface="Times New Roman"/>
              </a:rPr>
              <a:t>, Emma Timmins-Schiffman</a:t>
            </a:r>
            <a:r>
              <a:rPr lang="en-US" baseline="30000" dirty="0">
                <a:latin typeface="Times New Roman"/>
                <a:cs typeface="Times New Roman"/>
              </a:rPr>
              <a:t>4</a:t>
            </a:r>
            <a:r>
              <a:rPr lang="en-US" dirty="0" smtClean="0">
                <a:latin typeface="Times New Roman"/>
                <a:cs typeface="Times New Roman"/>
              </a:rPr>
              <a:t>, </a:t>
            </a:r>
            <a:r>
              <a:rPr lang="en-US" dirty="0">
                <a:latin typeface="Times New Roman"/>
                <a:cs typeface="Times New Roman"/>
              </a:rPr>
              <a:t>Brook L Nunn</a:t>
            </a:r>
            <a:r>
              <a:rPr lang="en-US" baseline="30000" dirty="0">
                <a:latin typeface="Times New Roman"/>
                <a:cs typeface="Times New Roman"/>
              </a:rPr>
              <a:t>4</a:t>
            </a:r>
            <a:r>
              <a:rPr lang="en-US" dirty="0">
                <a:latin typeface="Times New Roman"/>
                <a:cs typeface="Times New Roman"/>
              </a:rPr>
              <a:t>, Steven Roberts</a:t>
            </a:r>
            <a:r>
              <a:rPr lang="en-US" baseline="30000" dirty="0">
                <a:latin typeface="Times New Roman"/>
                <a:cs typeface="Times New Roman"/>
              </a:rPr>
              <a:t>1</a:t>
            </a:r>
            <a:r>
              <a:rPr lang="en-US" dirty="0">
                <a:latin typeface="Times New Roman"/>
                <a:cs typeface="Times New Roman"/>
              </a:rPr>
              <a:t> </a:t>
            </a:r>
            <a:r>
              <a:rPr lang="en-US" dirty="0" smtClean="0">
                <a:latin typeface="Times New Roman"/>
                <a:cs typeface="Times New Roman"/>
              </a:rPr>
              <a:t>[ADD SEAN?]</a:t>
            </a:r>
            <a:endParaRPr lang="en-US" dirty="0">
              <a:latin typeface="Times New Roman"/>
              <a:cs typeface="Times New Roman"/>
            </a:endParaRPr>
          </a:p>
        </p:txBody>
      </p:sp>
      <p:sp>
        <p:nvSpPr>
          <p:cNvPr id="35" name="Text Placeholder 34"/>
          <p:cNvSpPr>
            <a:spLocks noGrp="1"/>
          </p:cNvSpPr>
          <p:nvPr>
            <p:ph type="body" sz="quarter" idx="153"/>
          </p:nvPr>
        </p:nvSpPr>
        <p:spPr/>
        <p:txBody>
          <a:bodyPr>
            <a:normAutofit fontScale="85000" lnSpcReduction="10000"/>
          </a:bodyPr>
          <a:lstStyle/>
          <a:p>
            <a:r>
              <a:rPr lang="en-US" dirty="0">
                <a:latin typeface="Times New Roman"/>
                <a:cs typeface="Times New Roman"/>
              </a:rPr>
              <a:t>Geoduck as indicators of environmental </a:t>
            </a:r>
            <a:r>
              <a:rPr lang="en-US" dirty="0" smtClean="0">
                <a:latin typeface="Times New Roman"/>
                <a:cs typeface="Times New Roman"/>
              </a:rPr>
              <a:t>change</a:t>
            </a:r>
            <a:endParaRPr lang="en-US" dirty="0">
              <a:latin typeface="Times New Roman"/>
              <a:cs typeface="Times New Roman"/>
            </a:endParaRPr>
          </a:p>
        </p:txBody>
      </p:sp>
      <p:grpSp>
        <p:nvGrpSpPr>
          <p:cNvPr id="96" name="Group 95"/>
          <p:cNvGrpSpPr/>
          <p:nvPr/>
        </p:nvGrpSpPr>
        <p:grpSpPr>
          <a:xfrm>
            <a:off x="27375381" y="12199928"/>
            <a:ext cx="11816863" cy="10069400"/>
            <a:chOff x="14217429" y="11488295"/>
            <a:chExt cx="11816863" cy="10069400"/>
          </a:xfrm>
        </p:grpSpPr>
        <p:pic>
          <p:nvPicPr>
            <p:cNvPr id="4" name="Picture 3" descr="Untitled.png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4217429" y="11488295"/>
              <a:ext cx="11816863" cy="10069400"/>
            </a:xfrm>
            <a:prstGeom prst="rect">
              <a:avLst/>
            </a:prstGeom>
          </p:spPr>
        </p:pic>
        <p:grpSp>
          <p:nvGrpSpPr>
            <p:cNvPr id="91" name="Group 90"/>
            <p:cNvGrpSpPr/>
            <p:nvPr/>
          </p:nvGrpSpPr>
          <p:grpSpPr>
            <a:xfrm>
              <a:off x="15203499" y="12606565"/>
              <a:ext cx="7243581" cy="7372197"/>
              <a:chOff x="15169174" y="17157727"/>
              <a:chExt cx="7243581" cy="7372197"/>
            </a:xfrm>
          </p:grpSpPr>
          <p:grpSp>
            <p:nvGrpSpPr>
              <p:cNvPr id="90" name="Group 89"/>
              <p:cNvGrpSpPr/>
              <p:nvPr/>
            </p:nvGrpSpPr>
            <p:grpSpPr>
              <a:xfrm>
                <a:off x="17356353" y="17157727"/>
                <a:ext cx="5056402" cy="7372197"/>
                <a:chOff x="17356353" y="5195628"/>
                <a:chExt cx="5056402" cy="7372197"/>
              </a:xfrm>
            </p:grpSpPr>
            <p:cxnSp>
              <p:nvCxnSpPr>
                <p:cNvPr id="10" name="Straight Connector 9"/>
                <p:cNvCxnSpPr>
                  <a:stCxn id="8" idx="2"/>
                </p:cNvCxnSpPr>
                <p:nvPr/>
              </p:nvCxnSpPr>
              <p:spPr>
                <a:xfrm flipV="1">
                  <a:off x="17356353" y="5195628"/>
                  <a:ext cx="5056402" cy="3805449"/>
                </a:xfrm>
                <a:prstGeom prst="line">
                  <a:avLst/>
                </a:prstGeom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Straight Connector 36"/>
                <p:cNvCxnSpPr>
                  <a:stCxn id="8" idx="2"/>
                </p:cNvCxnSpPr>
                <p:nvPr/>
              </p:nvCxnSpPr>
              <p:spPr>
                <a:xfrm flipV="1">
                  <a:off x="17356353" y="7566402"/>
                  <a:ext cx="5056402" cy="1434675"/>
                </a:xfrm>
                <a:prstGeom prst="line">
                  <a:avLst/>
                </a:prstGeom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Straight Connector 37"/>
                <p:cNvCxnSpPr>
                  <a:stCxn id="8" idx="2"/>
                </p:cNvCxnSpPr>
                <p:nvPr/>
              </p:nvCxnSpPr>
              <p:spPr>
                <a:xfrm>
                  <a:off x="17356353" y="9001077"/>
                  <a:ext cx="3739388" cy="231142"/>
                </a:xfrm>
                <a:prstGeom prst="line">
                  <a:avLst/>
                </a:prstGeom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/>
                <p:cNvCxnSpPr>
                  <a:stCxn id="8" idx="2"/>
                </p:cNvCxnSpPr>
                <p:nvPr/>
              </p:nvCxnSpPr>
              <p:spPr>
                <a:xfrm>
                  <a:off x="17356353" y="9001077"/>
                  <a:ext cx="1740349" cy="3566748"/>
                </a:xfrm>
                <a:prstGeom prst="line">
                  <a:avLst/>
                </a:prstGeom>
                <a:ln>
                  <a:solidFill>
                    <a:schemeClr val="accent6"/>
                  </a:solidFill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8" name="Line Callout 2 7"/>
              <p:cNvSpPr/>
              <p:nvPr/>
            </p:nvSpPr>
            <p:spPr>
              <a:xfrm flipH="1">
                <a:off x="15169174" y="19532537"/>
                <a:ext cx="2187179" cy="2861278"/>
              </a:xfrm>
              <a:prstGeom prst="borderCallout2">
                <a:avLst>
                  <a:gd name="adj1" fmla="val 57355"/>
                  <a:gd name="adj2" fmla="val -252"/>
                  <a:gd name="adj3" fmla="val 50737"/>
                  <a:gd name="adj4" fmla="val -506"/>
                  <a:gd name="adj5" fmla="val 65958"/>
                  <a:gd name="adj6" fmla="val -193459"/>
                </a:avLst>
              </a:prstGeom>
              <a:solidFill>
                <a:schemeClr val="accent6"/>
              </a:solidFill>
              <a:ln>
                <a:solidFill>
                  <a:srgbClr val="70AD47"/>
                </a:solidFill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endParaRPr lang="en-US" sz="2500" cap="small" dirty="0" smtClean="0">
                  <a:latin typeface="Arial Unicode MS"/>
                  <a:cs typeface="Arial Unicode MS"/>
                </a:endParaRPr>
              </a:p>
              <a:p>
                <a:endParaRPr lang="en-US" sz="2500" cap="small" dirty="0" smtClean="0">
                  <a:latin typeface="Arial Unicode MS"/>
                  <a:cs typeface="Arial Unicode MS"/>
                </a:endParaRPr>
              </a:p>
              <a:p>
                <a:r>
                  <a:rPr lang="en-US" sz="2500" cap="small" dirty="0" smtClean="0">
                    <a:latin typeface="Arial Unicode MS"/>
                    <a:cs typeface="Arial Unicode MS"/>
                  </a:rPr>
                  <a:t>30 days</a:t>
                </a:r>
              </a:p>
              <a:p>
                <a:r>
                  <a:rPr lang="en-US" sz="2500" cap="small" dirty="0" smtClean="0">
                    <a:latin typeface="Arial Unicode MS"/>
                    <a:cs typeface="Arial Unicode MS"/>
                  </a:rPr>
                  <a:t>5 sites</a:t>
                </a:r>
                <a:endParaRPr lang="en-US" sz="2500" cap="small" dirty="0">
                  <a:latin typeface="Arial Unicode MS"/>
                  <a:cs typeface="Arial Unicode MS"/>
                </a:endParaRPr>
              </a:p>
              <a:p>
                <a:r>
                  <a:rPr lang="en-US" sz="2500" cap="small" dirty="0" smtClean="0">
                    <a:latin typeface="Arial Unicode MS"/>
                    <a:cs typeface="Arial Unicode MS"/>
                  </a:rPr>
                  <a:t>2 treatments per site</a:t>
                </a:r>
              </a:p>
              <a:p>
                <a:r>
                  <a:rPr lang="en-US" sz="2500" cap="small" dirty="0" smtClean="0">
                    <a:latin typeface="Arial Unicode MS"/>
                    <a:cs typeface="Arial Unicode MS"/>
                  </a:rPr>
                  <a:t>  -Eelgrass</a:t>
                </a:r>
              </a:p>
              <a:p>
                <a:r>
                  <a:rPr lang="en-US" sz="2500" cap="small" dirty="0" smtClean="0">
                    <a:latin typeface="Arial Unicode MS"/>
                    <a:cs typeface="Arial Unicode MS"/>
                  </a:rPr>
                  <a:t>  -Bare </a:t>
                </a:r>
              </a:p>
              <a:p>
                <a:endParaRPr lang="en-US" sz="2500" cap="small" dirty="0" smtClean="0">
                  <a:latin typeface="Arial Unicode MS"/>
                  <a:cs typeface="Arial Unicode MS"/>
                </a:endParaRPr>
              </a:p>
              <a:p>
                <a:endParaRPr lang="en-US" sz="2500" cap="small" dirty="0" smtClean="0">
                  <a:latin typeface="Arial Unicode MS"/>
                  <a:cs typeface="Arial Unicode MS"/>
                </a:endParaRPr>
              </a:p>
            </p:txBody>
          </p:sp>
        </p:grpSp>
      </p:grpSp>
      <p:pic>
        <p:nvPicPr>
          <p:cNvPr id="81" name="Picture 80" descr="IMG_5482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3900"/>
          <a:stretch/>
        </p:blipFill>
        <p:spPr>
          <a:xfrm>
            <a:off x="2303470" y="13949643"/>
            <a:ext cx="9127045" cy="9209285"/>
          </a:xfrm>
          <a:prstGeom prst="ellipse">
            <a:avLst/>
          </a:prstGeom>
        </p:spPr>
      </p:pic>
      <p:pic>
        <p:nvPicPr>
          <p:cNvPr id="82" name="Picture 81" descr="IMG_5826.jp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618075" y="22797717"/>
            <a:ext cx="10369816" cy="7777362"/>
          </a:xfrm>
          <a:prstGeom prst="rect">
            <a:avLst/>
          </a:prstGeom>
        </p:spPr>
      </p:pic>
      <p:sp>
        <p:nvSpPr>
          <p:cNvPr id="84" name="Text Placeholder 20"/>
          <p:cNvSpPr txBox="1">
            <a:spLocks/>
          </p:cNvSpPr>
          <p:nvPr/>
        </p:nvSpPr>
        <p:spPr>
          <a:xfrm>
            <a:off x="1546119" y="32659331"/>
            <a:ext cx="11209363" cy="4696648"/>
          </a:xfrm>
          <a:prstGeom prst="rect">
            <a:avLst/>
          </a:prstGeom>
        </p:spPr>
        <p:txBody>
          <a:bodyPr wrap="square" lIns="228589" tIns="228589" rIns="228589" bIns="228589">
            <a:spAutoFit/>
          </a:bodyPr>
          <a:lstStyle>
            <a:lvl1pPr marL="0" indent="0" algn="l" defTabSz="4023305" rtl="0" eaLnBrk="1" latinLnBrk="0" hangingPunct="1">
              <a:spcBef>
                <a:spcPct val="20000"/>
              </a:spcBef>
              <a:buFont typeface="Arial" pitchFamily="34" charset="0"/>
              <a:buNone/>
              <a:defRPr sz="2500" kern="1200">
                <a:solidFill>
                  <a:schemeClr val="tx1"/>
                </a:solidFill>
                <a:latin typeface="Times New Roman" panose="02020603050405020304" pitchFamily="18" charset="0"/>
                <a:ea typeface="+mn-ea"/>
                <a:cs typeface="Times New Roman" panose="02020603050405020304" pitchFamily="18" charset="0"/>
              </a:defRPr>
            </a:lvl1pPr>
            <a:lvl2pPr marL="1362056" indent="-523867" algn="l" defTabSz="4023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292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2pPr>
            <a:lvl3pPr marL="1885924" indent="-52386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292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3pPr>
            <a:lvl4pPr marL="2462179" indent="-576255" algn="l" defTabSz="4023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292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4pPr>
            <a:lvl5pPr marL="2881273" indent="-419094" algn="l" defTabSz="4023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292" kern="1200">
                <a:solidFill>
                  <a:schemeClr val="tx1"/>
                </a:solidFill>
                <a:latin typeface="Trebuchet MS" pitchFamily="34" charset="0"/>
                <a:ea typeface="+mn-ea"/>
                <a:cs typeface="+mn-cs"/>
              </a:defRPr>
            </a:lvl5pPr>
            <a:lvl6pPr marL="11064090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075741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087394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099047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Wingdings" charset="2"/>
              <a:buChar char="§"/>
            </a:pPr>
            <a:r>
              <a:rPr lang="en-US" sz="3200" dirty="0" smtClean="0"/>
              <a:t>Can </a:t>
            </a:r>
            <a:r>
              <a:rPr lang="en-US" sz="3200" dirty="0"/>
              <a:t>we detect an environmental signature </a:t>
            </a:r>
            <a:r>
              <a:rPr lang="en-US" sz="3200" dirty="0" smtClean="0"/>
              <a:t>via differential protein expression?</a:t>
            </a:r>
            <a:endParaRPr lang="en-US" sz="3200" dirty="0"/>
          </a:p>
          <a:p>
            <a:pPr marL="457200" indent="-457200">
              <a:buFont typeface="Wingdings" charset="2"/>
              <a:buChar char="§"/>
            </a:pPr>
            <a:r>
              <a:rPr lang="en-US" sz="3200" dirty="0"/>
              <a:t>Does treatment correlate with expression of stress-related proteins? 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200" dirty="0"/>
              <a:t>What is the overall variability in protein expression in juvenile geoduck?</a:t>
            </a:r>
          </a:p>
          <a:p>
            <a:pPr marL="457200" indent="-457200">
              <a:buFont typeface="Wingdings" charset="2"/>
              <a:buChar char="§"/>
            </a:pPr>
            <a:r>
              <a:rPr lang="en-US" sz="3200" dirty="0"/>
              <a:t>Do we see a difference in protein expression between geographical sites? </a:t>
            </a:r>
          </a:p>
        </p:txBody>
      </p:sp>
      <p:sp>
        <p:nvSpPr>
          <p:cNvPr id="85" name="Text Placeholder 21"/>
          <p:cNvSpPr txBox="1">
            <a:spLocks/>
          </p:cNvSpPr>
          <p:nvPr/>
        </p:nvSpPr>
        <p:spPr>
          <a:xfrm>
            <a:off x="896431" y="31739583"/>
            <a:ext cx="12344534" cy="877155"/>
          </a:xfrm>
          <a:prstGeom prst="rect">
            <a:avLst/>
          </a:prstGeom>
          <a:noFill/>
        </p:spPr>
        <p:txBody>
          <a:bodyPr wrap="square" lIns="91436" tIns="91436" rIns="91436" bIns="91436" anchor="ctr" anchorCtr="0">
            <a:spAutoFit/>
          </a:bodyPr>
          <a:lstStyle>
            <a:lvl1pPr marL="0" indent="0" algn="ctr" defTabSz="4023305" rtl="0" eaLnBrk="1" latinLnBrk="0" hangingPunct="1">
              <a:spcBef>
                <a:spcPct val="20000"/>
              </a:spcBef>
              <a:buFont typeface="Arial" pitchFamily="34" charset="0"/>
              <a:buNone/>
              <a:defRPr sz="3392" b="1" u="sng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268936" indent="-1257282" algn="l" defTabSz="4023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2375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029132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063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040785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9052436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1064090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075741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087394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099047" indent="-1005827" algn="l" defTabSz="4023305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8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4500" u="none" dirty="0" smtClean="0">
                <a:latin typeface="Times New Roman"/>
                <a:cs typeface="Times New Roman"/>
              </a:rPr>
              <a:t>The </a:t>
            </a:r>
            <a:r>
              <a:rPr lang="en-US" sz="4500" u="none" dirty="0">
                <a:latin typeface="Times New Roman"/>
                <a:cs typeface="Times New Roman"/>
              </a:rPr>
              <a:t>q</a:t>
            </a:r>
            <a:r>
              <a:rPr lang="en-US" sz="4500" u="none" dirty="0" smtClean="0">
                <a:latin typeface="Times New Roman"/>
                <a:cs typeface="Times New Roman"/>
              </a:rPr>
              <a:t>uestions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99" name="Alternate Process 98"/>
          <p:cNvSpPr/>
          <p:nvPr/>
        </p:nvSpPr>
        <p:spPr>
          <a:xfrm>
            <a:off x="18926169" y="7140379"/>
            <a:ext cx="6473928" cy="3711906"/>
          </a:xfrm>
          <a:prstGeom prst="flowChartAlternateProcess">
            <a:avLst/>
          </a:prstGeom>
          <a:noFill/>
          <a:ln w="38100" cmpd="sng">
            <a:solidFill>
              <a:schemeClr val="accent6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chemeClr val="tx1"/>
                </a:solidFill>
                <a:latin typeface="Times New Roman"/>
                <a:cs typeface="Times New Roman"/>
              </a:rPr>
              <a:t>[insert method used]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Sonication and cell lyses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Protein quantification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Mini-Trypsin digestion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Desalting and peptide isolation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Add standards</a:t>
            </a:r>
          </a:p>
        </p:txBody>
      </p:sp>
      <p:sp>
        <p:nvSpPr>
          <p:cNvPr id="100" name="Alternate Process 99"/>
          <p:cNvSpPr/>
          <p:nvPr/>
        </p:nvSpPr>
        <p:spPr>
          <a:xfrm>
            <a:off x="14589568" y="7791500"/>
            <a:ext cx="3902942" cy="2323600"/>
          </a:xfrm>
          <a:prstGeom prst="flowChartAlternateProcess">
            <a:avLst/>
          </a:prstGeom>
          <a:solidFill>
            <a:srgbClr val="70AD47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cap="small" dirty="0" smtClean="0"/>
              <a:t>Extract proteins &amp; fragment</a:t>
            </a:r>
          </a:p>
        </p:txBody>
      </p:sp>
      <p:sp>
        <p:nvSpPr>
          <p:cNvPr id="104" name="Alternate Process 103"/>
          <p:cNvSpPr/>
          <p:nvPr/>
        </p:nvSpPr>
        <p:spPr>
          <a:xfrm>
            <a:off x="18926169" y="11191455"/>
            <a:ext cx="6473928" cy="4619073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rgbClr val="00808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Data-Independent Tandem Mass Spectrometry 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err="1" smtClean="0">
                <a:solidFill>
                  <a:srgbClr val="000000"/>
                </a:solidFill>
                <a:latin typeface="Times New Roman"/>
                <a:cs typeface="Times New Roman"/>
              </a:rPr>
              <a:t>Orbitrap</a:t>
            </a: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3200" dirty="0">
                <a:solidFill>
                  <a:srgbClr val="000000"/>
                </a:solidFill>
                <a:latin typeface="Times New Roman"/>
                <a:cs typeface="Times New Roman"/>
              </a:rPr>
              <a:t>Fusion </a:t>
            </a:r>
            <a:r>
              <a:rPr lang="en-US" sz="3200" dirty="0" err="1">
                <a:solidFill>
                  <a:srgbClr val="000000"/>
                </a:solidFill>
                <a:latin typeface="Times New Roman"/>
                <a:cs typeface="Times New Roman"/>
              </a:rPr>
              <a:t>Lumos</a:t>
            </a:r>
            <a:r>
              <a:rPr lang="en-US" sz="3200" dirty="0">
                <a:solidFill>
                  <a:srgbClr val="000000"/>
                </a:solidFill>
                <a:latin typeface="Times New Roman"/>
                <a:cs typeface="Times New Roman"/>
              </a:rPr>
              <a:t> </a:t>
            </a: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machine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Does not require pre-selected precursor ions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Captures all peptides within designated mass/charge ratio</a:t>
            </a:r>
          </a:p>
        </p:txBody>
      </p:sp>
      <p:sp>
        <p:nvSpPr>
          <p:cNvPr id="105" name="Alternate Process 104"/>
          <p:cNvSpPr/>
          <p:nvPr/>
        </p:nvSpPr>
        <p:spPr>
          <a:xfrm>
            <a:off x="14603681" y="12451498"/>
            <a:ext cx="3902942" cy="2058155"/>
          </a:xfrm>
          <a:prstGeom prst="flowChartAlternateProcess">
            <a:avLst/>
          </a:prstGeom>
          <a:solidFill>
            <a:srgbClr val="008080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cap="small" dirty="0" smtClean="0"/>
              <a:t>Identify and quantify peptides</a:t>
            </a:r>
          </a:p>
        </p:txBody>
      </p:sp>
      <p:sp>
        <p:nvSpPr>
          <p:cNvPr id="106" name="Alternate Process 105"/>
          <p:cNvSpPr/>
          <p:nvPr/>
        </p:nvSpPr>
        <p:spPr>
          <a:xfrm>
            <a:off x="18956605" y="16190033"/>
            <a:ext cx="6473928" cy="3230326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accent5">
                <a:lumMod val="5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PECAN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Survey peptides against annotated background proteome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Generate summary file for direct use in Skyline</a:t>
            </a:r>
          </a:p>
        </p:txBody>
      </p:sp>
      <p:sp>
        <p:nvSpPr>
          <p:cNvPr id="107" name="Alternate Process 106"/>
          <p:cNvSpPr/>
          <p:nvPr/>
        </p:nvSpPr>
        <p:spPr>
          <a:xfrm>
            <a:off x="14589568" y="16900469"/>
            <a:ext cx="3902942" cy="2059669"/>
          </a:xfrm>
          <a:prstGeom prst="flowChartAlternateProcess">
            <a:avLst/>
          </a:prstGeom>
          <a:solidFill>
            <a:srgbClr val="203864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cap="small" dirty="0" smtClean="0"/>
              <a:t>Identify proteins in samples</a:t>
            </a:r>
          </a:p>
        </p:txBody>
      </p:sp>
      <p:cxnSp>
        <p:nvCxnSpPr>
          <p:cNvPr id="109" name="Straight Arrow Connector 108"/>
          <p:cNvCxnSpPr>
            <a:stCxn id="100" idx="2"/>
            <a:endCxn id="105" idx="0"/>
          </p:cNvCxnSpPr>
          <p:nvPr/>
        </p:nvCxnSpPr>
        <p:spPr>
          <a:xfrm>
            <a:off x="16541039" y="10115100"/>
            <a:ext cx="14113" cy="2336398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Arrow Connector 110"/>
          <p:cNvCxnSpPr>
            <a:stCxn id="105" idx="2"/>
            <a:endCxn id="107" idx="0"/>
          </p:cNvCxnSpPr>
          <p:nvPr/>
        </p:nvCxnSpPr>
        <p:spPr>
          <a:xfrm flipH="1">
            <a:off x="16541039" y="14509653"/>
            <a:ext cx="14113" cy="2390816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5" name="Alternate Process 114"/>
          <p:cNvSpPr/>
          <p:nvPr/>
        </p:nvSpPr>
        <p:spPr>
          <a:xfrm>
            <a:off x="18972928" y="19817858"/>
            <a:ext cx="6473928" cy="3179251"/>
          </a:xfrm>
          <a:prstGeom prst="flowChartAlternateProcess">
            <a:avLst/>
          </a:prstGeom>
          <a:solidFill>
            <a:srgbClr val="FFFFFF"/>
          </a:solidFill>
          <a:ln w="38100" cmpd="sng"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Skyline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View summary statistics for peptide abundance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 smtClean="0">
                <a:solidFill>
                  <a:srgbClr val="000000"/>
                </a:solidFill>
                <a:latin typeface="Times New Roman"/>
                <a:cs typeface="Times New Roman"/>
              </a:rPr>
              <a:t>Export statistics for processing and visualization</a:t>
            </a:r>
          </a:p>
        </p:txBody>
      </p:sp>
      <p:sp>
        <p:nvSpPr>
          <p:cNvPr id="116" name="Alternate Process 115"/>
          <p:cNvSpPr/>
          <p:nvPr/>
        </p:nvSpPr>
        <p:spPr>
          <a:xfrm>
            <a:off x="14590968" y="20294515"/>
            <a:ext cx="3902942" cy="2385077"/>
          </a:xfrm>
          <a:prstGeom prst="flowChartAlternateProcess">
            <a:avLst/>
          </a:prstGeom>
          <a:solidFill>
            <a:schemeClr val="tx2"/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b="1" cap="small" dirty="0" smtClean="0"/>
              <a:t>Quantify relative protein abundance</a:t>
            </a:r>
          </a:p>
        </p:txBody>
      </p:sp>
      <p:cxnSp>
        <p:nvCxnSpPr>
          <p:cNvPr id="117" name="Straight Arrow Connector 116"/>
          <p:cNvCxnSpPr>
            <a:stCxn id="107" idx="2"/>
            <a:endCxn id="116" idx="0"/>
          </p:cNvCxnSpPr>
          <p:nvPr/>
        </p:nvCxnSpPr>
        <p:spPr>
          <a:xfrm>
            <a:off x="16541039" y="18960138"/>
            <a:ext cx="1400" cy="133437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6" name="Text Placeholder 21"/>
          <p:cNvSpPr>
            <a:spLocks noGrp="1"/>
          </p:cNvSpPr>
          <p:nvPr>
            <p:ph type="body" sz="quarter" idx="20"/>
          </p:nvPr>
        </p:nvSpPr>
        <p:spPr>
          <a:xfrm>
            <a:off x="13968486" y="23851762"/>
            <a:ext cx="12344534" cy="877155"/>
          </a:xfrm>
        </p:spPr>
        <p:txBody>
          <a:bodyPr/>
          <a:lstStyle/>
          <a:p>
            <a:r>
              <a:rPr lang="en-US" sz="4500" u="none" dirty="0" smtClean="0">
                <a:latin typeface="Times New Roman"/>
                <a:cs typeface="Times New Roman"/>
              </a:rPr>
              <a:t>The initial results</a:t>
            </a:r>
            <a:endParaRPr lang="en-US" sz="4500" u="none" dirty="0">
              <a:latin typeface="Times New Roman"/>
              <a:cs typeface="Times New Roman"/>
            </a:endParaRPr>
          </a:p>
        </p:txBody>
      </p:sp>
      <p:sp>
        <p:nvSpPr>
          <p:cNvPr id="159" name="TextBox 158"/>
          <p:cNvSpPr txBox="1"/>
          <p:nvPr/>
        </p:nvSpPr>
        <p:spPr>
          <a:xfrm>
            <a:off x="44561352" y="1490900"/>
            <a:ext cx="184666" cy="4770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2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" name="Picture 1" descr="Snip20170318_28.png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46119" y="24878591"/>
            <a:ext cx="23900737" cy="12609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5398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osterPresentations.com-48x48-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500" dirty="0">
            <a:latin typeface="Times New Roman" panose="02020603050405020304" pitchFamily="18" charset="0"/>
            <a:cs typeface="Times New Roman" panose="02020603050405020304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1_Classic 3 Columns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500" dirty="0">
            <a:latin typeface="Times New Roman" panose="02020603050405020304" pitchFamily="18" charset="0"/>
            <a:cs typeface="Times New Roman" panose="02020603050405020304" pitchFamily="18" charset="0"/>
          </a:defRPr>
        </a:defPPr>
      </a:lstStyle>
    </a:txDef>
  </a:objectDefaults>
  <a:extraClrSchemeLst/>
</a:theme>
</file>

<file path=ppt/theme/theme3.xml><?xml version="1.0" encoding="utf-8"?>
<a:theme xmlns:a="http://schemas.openxmlformats.org/drawingml/2006/main" name="Classic - Wide Center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sz="2500" dirty="0">
            <a:latin typeface="Times New Roman" panose="02020603050405020304" pitchFamily="18" charset="0"/>
            <a:cs typeface="Times New Roman" panose="02020603050405020304" pitchFamily="18" charset="0"/>
          </a:defRPr>
        </a:defPPr>
      </a:lstStyle>
    </a:tx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PosterPresentations.com-48x48-Template</Template>
  <TotalTime>2439</TotalTime>
  <Words>559</Words>
  <Application>Microsoft Macintosh PowerPoint</Application>
  <PresentationFormat>Custom</PresentationFormat>
  <Paragraphs>66</Paragraphs>
  <Slides>1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3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PosterPresentations.com-48x48-Template</vt:lpstr>
      <vt:lpstr>1_Classic 3 Columns</vt:lpstr>
      <vt:lpstr>Classic - Wide Center</vt:lpstr>
      <vt:lpstr>PowerPoint Presentation</vt:lpstr>
    </vt:vector>
  </TitlesOfParts>
  <Company>Hewlett-Packard Company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CanterburyMedia</dc:creator>
  <dc:description>This template is the property of PosterPresentations.com. Call us if you need help with this poster template._x000d_
1-866-649-3004           _x000d_
 (c)PosterPresentations.com</dc:description>
  <cp:lastModifiedBy>Laura Spencer</cp:lastModifiedBy>
  <cp:revision>57</cp:revision>
  <dcterms:created xsi:type="dcterms:W3CDTF">2012-02-09T20:53:12Z</dcterms:created>
  <dcterms:modified xsi:type="dcterms:W3CDTF">2017-03-19T01:12:39Z</dcterms:modified>
</cp:coreProperties>
</file>

<file path=docProps/thumbnail.jpeg>
</file>